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18" r:id="rId10"/>
    <p:sldId id="320" r:id="rId11"/>
    <p:sldId id="322" r:id="rId12"/>
    <p:sldId id="269" r:id="rId13"/>
    <p:sldId id="270" r:id="rId14"/>
    <p:sldId id="302" r:id="rId15"/>
    <p:sldId id="303" r:id="rId16"/>
    <p:sldId id="266" r:id="rId17"/>
    <p:sldId id="267" r:id="rId18"/>
    <p:sldId id="268" r:id="rId19"/>
    <p:sldId id="272" r:id="rId20"/>
    <p:sldId id="282" r:id="rId21"/>
    <p:sldId id="283" r:id="rId22"/>
    <p:sldId id="277" r:id="rId23"/>
    <p:sldId id="278" r:id="rId24"/>
    <p:sldId id="279" r:id="rId25"/>
    <p:sldId id="280" r:id="rId26"/>
    <p:sldId id="297" r:id="rId27"/>
    <p:sldId id="281" r:id="rId28"/>
    <p:sldId id="311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8" r:id="rId38"/>
    <p:sldId id="300" r:id="rId39"/>
    <p:sldId id="299" r:id="rId40"/>
    <p:sldId id="294" r:id="rId41"/>
    <p:sldId id="295" r:id="rId42"/>
    <p:sldId id="304" r:id="rId43"/>
    <p:sldId id="309" r:id="rId44"/>
    <p:sldId id="305" r:id="rId45"/>
    <p:sldId id="306" r:id="rId46"/>
    <p:sldId id="307" r:id="rId47"/>
    <p:sldId id="308" r:id="rId48"/>
    <p:sldId id="31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61"/>
    <p:restoredTop sz="94668"/>
  </p:normalViewPr>
  <p:slideViewPr>
    <p:cSldViewPr snapToGrid="0" snapToObjects="1">
      <p:cViewPr varScale="1">
        <p:scale>
          <a:sx n="96" d="100"/>
          <a:sy n="96" d="100"/>
        </p:scale>
        <p:origin x="184" y="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pPr lvl="1"/>
            <a:r>
              <a:rPr lang="en-US" dirty="0"/>
              <a:t>Shield</a:t>
            </a:r>
          </a:p>
          <a:p>
            <a:pPr lvl="1"/>
            <a:r>
              <a:rPr lang="en-US" dirty="0"/>
              <a:t>WAF</a:t>
            </a:r>
          </a:p>
          <a:p>
            <a:pPr lvl="1"/>
            <a:r>
              <a:rPr lang="en-US" dirty="0"/>
              <a:t>Guard Duty</a:t>
            </a:r>
          </a:p>
          <a:p>
            <a:pPr lvl="1"/>
            <a:r>
              <a:rPr lang="en-US" dirty="0"/>
              <a:t>KMS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lvl="1"/>
            <a:r>
              <a:rPr lang="en-US" dirty="0"/>
              <a:t>AWS Outpost allows you do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90D8-2609-4E45-AD2A-B5F27303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 (WAF)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C1F6-B9FC-ED48-AD9A-2C954E0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Managed service which protects your</a:t>
            </a:r>
            <a:br>
              <a:rPr lang="en-US" dirty="0"/>
            </a:br>
            <a:r>
              <a:rPr lang="en-US" dirty="0"/>
              <a:t>web applications from common attacks.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</a:t>
            </a:r>
          </a:p>
          <a:p>
            <a:pPr lvl="1"/>
            <a:endParaRPr lang="en-US" dirty="0"/>
          </a:p>
          <a:p>
            <a:r>
              <a:rPr lang="en-US" dirty="0"/>
              <a:t>Create custom security rules using web console or API</a:t>
            </a:r>
          </a:p>
          <a:p>
            <a:endParaRPr lang="en-US" dirty="0"/>
          </a:p>
          <a:p>
            <a:r>
              <a:rPr lang="en-US" dirty="0"/>
              <a:t>Deploy as part of CloudFront, ALB, or API Gateway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216B10-3417-FC4B-948B-B9FD94B3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896" y="1417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7A05-B8D9-004A-9D7B-A7F06EF7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BA0-6D9D-254B-BD4D-4CF82501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service which protects your application from Distributed Denial of Service (</a:t>
            </a:r>
            <a:r>
              <a:rPr lang="en-US" dirty="0" err="1"/>
              <a:t>DDos</a:t>
            </a:r>
            <a:r>
              <a:rPr lang="en-US" dirty="0"/>
              <a:t>) attacks.</a:t>
            </a:r>
          </a:p>
          <a:p>
            <a:pPr lvl="1"/>
            <a:r>
              <a:rPr lang="en-US" dirty="0"/>
              <a:t>Network layer 3 and 4 attacks</a:t>
            </a:r>
          </a:p>
          <a:p>
            <a:pPr lvl="1"/>
            <a:endParaRPr lang="en-US" dirty="0"/>
          </a:p>
          <a:p>
            <a:r>
              <a:rPr lang="en-US" dirty="0"/>
              <a:t>Available in either standard or advanced tier depending on resources being protected.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BAF099-B0D7-FB4C-A26E-FE4467B51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934" y="389772"/>
            <a:ext cx="1027866" cy="1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19DD-CA43-224C-942B-C2C0336A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D105-B949-CC43-A5AC-82968706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detection service which continuously analyzes logs from CloudTrail, VPC network traffic (Flow Logs), and DNS logs.</a:t>
            </a:r>
          </a:p>
          <a:p>
            <a:endParaRPr lang="en-US" dirty="0"/>
          </a:p>
          <a:p>
            <a:r>
              <a:rPr lang="en-US" dirty="0"/>
              <a:t>Trigger alerts to notify staff about </a:t>
            </a:r>
            <a:r>
              <a:rPr lang="en-US" dirty="0" err="1"/>
              <a:t>anomolies</a:t>
            </a:r>
            <a:r>
              <a:rPr lang="en-US" dirty="0"/>
              <a:t> or automatically remediate issues.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9F529-8CB2-BF47-8C6F-46FFD56A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370" y="274638"/>
            <a:ext cx="1180389" cy="11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D4B4-C6C4-7540-AF96-329DB1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09FA-5D2E-9147-89C6-1C534248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which allows you to generate and deploy SSL/TLS certificates for use with AWS services.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CloudFront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endParaRPr lang="en-US" dirty="0"/>
          </a:p>
          <a:p>
            <a:r>
              <a:rPr lang="en-US" dirty="0"/>
              <a:t>Certificates are available for free, but only work with AWS resources.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46A8B0-61AD-3545-B6F3-B9C525A8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670" y="248824"/>
            <a:ext cx="1168814" cy="11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4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DBF5-8AFF-EE42-A0B0-427FB366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 Service (KMS)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0030-27F8-4D4A-AF0B-27BAD4AF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service which allows you to create</a:t>
            </a:r>
            <a:br>
              <a:rPr lang="en-US" dirty="0"/>
            </a:br>
            <a:r>
              <a:rPr lang="en-US" dirty="0"/>
              <a:t>encryption keys for use across a variety</a:t>
            </a:r>
            <a:br>
              <a:rPr lang="en-US" dirty="0"/>
            </a:br>
            <a:r>
              <a:rPr lang="en-US" dirty="0"/>
              <a:t>of AWS services.</a:t>
            </a:r>
          </a:p>
          <a:p>
            <a:pPr lvl="1"/>
            <a:r>
              <a:rPr lang="en-US" dirty="0"/>
              <a:t>Keys for encrypting S3 buckets</a:t>
            </a:r>
          </a:p>
          <a:p>
            <a:pPr lvl="1"/>
            <a:r>
              <a:rPr lang="en-US" dirty="0"/>
              <a:t>Keys for encrypting AMIs</a:t>
            </a:r>
          </a:p>
          <a:p>
            <a:pPr lvl="1"/>
            <a:endParaRPr lang="en-US" dirty="0"/>
          </a:p>
          <a:p>
            <a:r>
              <a:rPr lang="en-US" dirty="0"/>
              <a:t>Control access to encryption keys using policies and audit access to keys.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8FAA0-512E-ED4B-B900-01806144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133" y="1417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A90C-4B4C-884E-8AA4-2F553BD6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6C9-9040-8A4C-A50F-ADC13795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 comprehensive view of high-priority alerts and compliance issues across accounts.</a:t>
            </a:r>
          </a:p>
          <a:p>
            <a:pPr lvl="1"/>
            <a:r>
              <a:rPr lang="en-US" dirty="0"/>
              <a:t>Security Information and Event Management (SIEM)</a:t>
            </a:r>
          </a:p>
          <a:p>
            <a:pPr lvl="1"/>
            <a:endParaRPr lang="en-US" dirty="0"/>
          </a:p>
          <a:p>
            <a:r>
              <a:rPr lang="en-US" dirty="0"/>
              <a:t>Single site which integrates alerts from various AWS services</a:t>
            </a:r>
          </a:p>
          <a:p>
            <a:pPr lvl="1"/>
            <a:r>
              <a:rPr lang="en-US" dirty="0" err="1"/>
              <a:t>GuardDuty</a:t>
            </a:r>
            <a:endParaRPr lang="en-US" dirty="0"/>
          </a:p>
          <a:p>
            <a:pPr lvl="1"/>
            <a:r>
              <a:rPr lang="en-US" dirty="0"/>
              <a:t>Inspector</a:t>
            </a:r>
          </a:p>
          <a:p>
            <a:pPr lvl="1"/>
            <a:r>
              <a:rPr lang="en-US" dirty="0"/>
              <a:t>Macie</a:t>
            </a:r>
          </a:p>
          <a:p>
            <a:pPr lvl="1"/>
            <a:r>
              <a:rPr lang="en-US" dirty="0"/>
              <a:t>Third-party AWS partners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32A71E-A085-DD45-B910-293A146E5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552" y="274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5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2A4F-C408-5C4D-BF05-FC7FAFB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Cloud 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1F9A-309E-9844-AB85-21A1AA1B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Stolen access credentials</a:t>
            </a:r>
          </a:p>
          <a:p>
            <a:pPr lvl="1"/>
            <a:r>
              <a:rPr lang="en-US" dirty="0"/>
              <a:t>Use multi-factor authentication to mitigate</a:t>
            </a:r>
          </a:p>
          <a:p>
            <a:endParaRPr lang="en-US" dirty="0"/>
          </a:p>
          <a:p>
            <a:r>
              <a:rPr lang="en-US" dirty="0"/>
              <a:t>Compromised access keys</a:t>
            </a:r>
          </a:p>
          <a:p>
            <a:pPr lvl="1"/>
            <a:r>
              <a:rPr lang="en-US" dirty="0"/>
              <a:t>Never publish keys on Internet in source code</a:t>
            </a:r>
          </a:p>
          <a:p>
            <a:pPr lvl="1"/>
            <a:r>
              <a:rPr lang="en-US" dirty="0"/>
              <a:t>Rotate keys daily</a:t>
            </a:r>
          </a:p>
          <a:p>
            <a:endParaRPr lang="en-US" dirty="0"/>
          </a:p>
          <a:p>
            <a:r>
              <a:rPr lang="en-US" dirty="0"/>
              <a:t>S3 bucket is publicly available</a:t>
            </a:r>
          </a:p>
          <a:p>
            <a:pPr lvl="1"/>
            <a:r>
              <a:rPr lang="en-US" dirty="0"/>
              <a:t>Use AWS Config to monitor account for public buckets</a:t>
            </a:r>
          </a:p>
          <a:p>
            <a:pPr lvl="1"/>
            <a:r>
              <a:rPr lang="en-US" dirty="0"/>
              <a:t>Third-party tools like Threat Stack</a:t>
            </a:r>
          </a:p>
          <a:p>
            <a:endParaRPr lang="en-US" dirty="0"/>
          </a:p>
          <a:p>
            <a:r>
              <a:rPr lang="en-US" dirty="0"/>
              <a:t>Permissive security group rules</a:t>
            </a:r>
          </a:p>
          <a:p>
            <a:pPr lvl="1"/>
            <a:r>
              <a:rPr lang="en-US" dirty="0"/>
              <a:t>Review and test all rules to make sure only required ports are accessible</a:t>
            </a:r>
          </a:p>
          <a:p>
            <a:pPr lvl="1"/>
            <a:r>
              <a:rPr lang="en-US" dirty="0"/>
              <a:t>Set both ingress and egress rules</a:t>
            </a:r>
          </a:p>
          <a:p>
            <a:endParaRPr lang="en-US" dirty="0"/>
          </a:p>
          <a:p>
            <a:r>
              <a:rPr lang="en-US" dirty="0"/>
              <a:t>Improperly scoped role/policy associated with resource</a:t>
            </a:r>
          </a:p>
          <a:p>
            <a:pPr lvl="1"/>
            <a:r>
              <a:rPr lang="en-US" dirty="0"/>
              <a:t>Only give resources the minimal amount of access needed to complete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5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1E0A8-849C-E947-91E6-61C9A574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1497151"/>
            <a:ext cx="6031120" cy="28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1C76-D806-3A42-BFFA-D9EB7ACA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831009"/>
            <a:ext cx="5727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092B9-C288-3244-B8EF-96C5EE0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96"/>
            <a:ext cx="9144000" cy="38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17163</TotalTime>
  <Words>2067</Words>
  <Application>Microsoft Macintosh PowerPoint</Application>
  <PresentationFormat>On-screen Show (4:3)</PresentationFormat>
  <Paragraphs>328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Avenir Black</vt:lpstr>
      <vt:lpstr>Calibri</vt:lpstr>
      <vt:lpstr>Office Theme</vt:lpstr>
      <vt:lpstr>DevOps &amp; Cloud Infrastructure SEIS 665 AWS Integration, Management &amp; Security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AWS Shared Security Model</vt:lpstr>
      <vt:lpstr>AWS Network Security</vt:lpstr>
      <vt:lpstr>Web Application Firewall (WAF)</vt:lpstr>
      <vt:lpstr>Shield</vt:lpstr>
      <vt:lpstr>GuardDuty</vt:lpstr>
      <vt:lpstr>Certificate Manager</vt:lpstr>
      <vt:lpstr>Key Management Service (KMS)</vt:lpstr>
      <vt:lpstr>Security Hub</vt:lpstr>
      <vt:lpstr>Top 5 Cloud 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127</cp:revision>
  <cp:lastPrinted>2016-08-15T15:10:09Z</cp:lastPrinted>
  <dcterms:created xsi:type="dcterms:W3CDTF">2016-03-21T04:38:02Z</dcterms:created>
  <dcterms:modified xsi:type="dcterms:W3CDTF">2019-07-07T02:52:28Z</dcterms:modified>
</cp:coreProperties>
</file>